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4"/>
  </p:notesMasterIdLst>
  <p:sldIdLst>
    <p:sldId id="256" r:id="rId2"/>
    <p:sldId id="258" r:id="rId3"/>
    <p:sldId id="281" r:id="rId4"/>
    <p:sldId id="289" r:id="rId5"/>
    <p:sldId id="259" r:id="rId6"/>
    <p:sldId id="260" r:id="rId7"/>
    <p:sldId id="261" r:id="rId8"/>
    <p:sldId id="262" r:id="rId9"/>
    <p:sldId id="264" r:id="rId10"/>
    <p:sldId id="274" r:id="rId11"/>
    <p:sldId id="268" r:id="rId12"/>
    <p:sldId id="269" r:id="rId13"/>
    <p:sldId id="270" r:id="rId14"/>
    <p:sldId id="272" r:id="rId15"/>
    <p:sldId id="271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90" r:id="rId24"/>
    <p:sldId id="282" r:id="rId25"/>
    <p:sldId id="300" r:id="rId26"/>
    <p:sldId id="299" r:id="rId27"/>
    <p:sldId id="301" r:id="rId28"/>
    <p:sldId id="305" r:id="rId29"/>
    <p:sldId id="304" r:id="rId30"/>
    <p:sldId id="303" r:id="rId31"/>
    <p:sldId id="302" r:id="rId32"/>
    <p:sldId id="307" r:id="rId33"/>
    <p:sldId id="284" r:id="rId34"/>
    <p:sldId id="306" r:id="rId35"/>
    <p:sldId id="308" r:id="rId36"/>
    <p:sldId id="309" r:id="rId37"/>
    <p:sldId id="310" r:id="rId38"/>
    <p:sldId id="311" r:id="rId39"/>
    <p:sldId id="285" r:id="rId40"/>
    <p:sldId id="291" r:id="rId41"/>
    <p:sldId id="292" r:id="rId42"/>
    <p:sldId id="295" r:id="rId43"/>
    <p:sldId id="294" r:id="rId44"/>
    <p:sldId id="296" r:id="rId45"/>
    <p:sldId id="312" r:id="rId46"/>
    <p:sldId id="298" r:id="rId47"/>
    <p:sldId id="286" r:id="rId48"/>
    <p:sldId id="287" r:id="rId49"/>
    <p:sldId id="288" r:id="rId50"/>
    <p:sldId id="314" r:id="rId51"/>
    <p:sldId id="315" r:id="rId52"/>
    <p:sldId id="31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35" autoAdjust="0"/>
  </p:normalViewPr>
  <p:slideViewPr>
    <p:cSldViewPr snapToGrid="0">
      <p:cViewPr varScale="1">
        <p:scale>
          <a:sx n="102" d="100"/>
          <a:sy n="102" d="100"/>
        </p:scale>
        <p:origin x="9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4707C-BADF-4FE3-A6CF-D06AA7E3A9A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7499-A061-42CA-8C57-3975CF0E652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3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8197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365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1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84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3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0654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43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8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588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86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72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458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0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95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72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11727F7-4A10-4E1E-8307-DF0343EE7832}" type="datetimeFigureOut">
              <a:rPr lang="en-IL" smtClean="0"/>
              <a:t>20/05/2021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40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5F25-75E7-4160-A081-3AF8E83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LOTR</a:t>
            </a:r>
            <a:br>
              <a:rPr lang="en-US" dirty="0"/>
            </a:br>
            <a:r>
              <a:rPr lang="en-US" dirty="0"/>
              <a:t>Lord-Of-The-Ring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3B14F-F9EC-483C-BB64-54058A89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512584"/>
          </a:xfrm>
        </p:spPr>
        <p:txBody>
          <a:bodyPr/>
          <a:lstStyle/>
          <a:p>
            <a:r>
              <a:rPr lang="en-US" dirty="0"/>
              <a:t>Amichai Ben-DAVID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2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252244" y="2819401"/>
            <a:ext cx="2116306" cy="1197913"/>
          </a:xfrm>
          <a:prstGeom prst="bentConnector3">
            <a:avLst>
              <a:gd name="adj1" fmla="val 163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6200000" flipV="1">
            <a:off x="2576982" y="4488332"/>
            <a:ext cx="1399237" cy="4572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2368550" y="3856325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055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292231" y="2818614"/>
            <a:ext cx="3947236" cy="1197530"/>
          </a:xfrm>
          <a:prstGeom prst="bentConnector3">
            <a:avLst>
              <a:gd name="adj1" fmla="val 91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6200000" flipV="1">
            <a:off x="4453391" y="4481671"/>
            <a:ext cx="1385415" cy="45436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4239467" y="3855156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17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245" y="2752626"/>
            <a:ext cx="5997727" cy="66775"/>
          </a:xfrm>
          <a:prstGeom prst="bentConnector3">
            <a:avLst>
              <a:gd name="adj1" fmla="val 74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91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F2C RD/WR to local Mem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940404" y="4045593"/>
            <a:ext cx="304080" cy="149177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0800000" flipV="1">
            <a:off x="4923934" y="2729086"/>
            <a:ext cx="1384222" cy="1316508"/>
          </a:xfrm>
          <a:prstGeom prst="bentConnector3">
            <a:avLst>
              <a:gd name="adj1" fmla="val 76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4244484" y="3884606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237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F2C RD/WR to local Mem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C2F RD_RSP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1960776" y="4017313"/>
            <a:ext cx="407775" cy="143138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0800000" flipV="1">
            <a:off x="3048000" y="2752623"/>
            <a:ext cx="3183118" cy="1264689"/>
          </a:xfrm>
          <a:prstGeom prst="bentConnector3">
            <a:avLst>
              <a:gd name="adj1" fmla="val 899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2368550" y="3856325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251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pic>
        <p:nvPicPr>
          <p:cNvPr id="43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87BEB4F-9299-4965-8049-A09097DF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D55E279D-3472-40D7-A0B2-531A9B7FE1D9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6293963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</p:txBody>
      </p:sp>
    </p:spTree>
    <p:extLst>
      <p:ext uri="{BB962C8B-B14F-4D97-AF65-F5344CB8AC3E}">
        <p14:creationId xmlns:p14="http://schemas.microsoft.com/office/powerpoint/2010/main" val="246502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5D9F422-D18B-4342-A7D5-B0F8E51AE59E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6293963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A29DD-06A3-4A4F-A559-87076E60E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5"/>
          <a:stretch/>
        </p:blipFill>
        <p:spPr>
          <a:xfrm>
            <a:off x="4832993" y="1720945"/>
            <a:ext cx="4157550" cy="481365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D34D2-FBD5-4A80-8CD4-24178A46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80" y="2422255"/>
            <a:ext cx="2374933" cy="410799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7925332-5BAF-4B37-8CBB-335BFAEBF2CA}"/>
              </a:ext>
            </a:extLst>
          </p:cNvPr>
          <p:cNvSpPr/>
          <p:nvPr/>
        </p:nvSpPr>
        <p:spPr>
          <a:xfrm>
            <a:off x="2265376" y="2743011"/>
            <a:ext cx="801609" cy="2732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2FAAB93-F318-4596-9A84-E929D3A58B57}"/>
              </a:ext>
            </a:extLst>
          </p:cNvPr>
          <p:cNvCxnSpPr>
            <a:cxnSpLocks/>
            <a:stCxn id="23" idx="6"/>
            <a:endCxn id="7" idx="0"/>
          </p:cNvCxnSpPr>
          <p:nvPr/>
        </p:nvCxnSpPr>
        <p:spPr>
          <a:xfrm flipV="1">
            <a:off x="3066985" y="1720945"/>
            <a:ext cx="3844783" cy="1158686"/>
          </a:xfrm>
          <a:prstGeom prst="bentConnector4">
            <a:avLst>
              <a:gd name="adj1" fmla="val 41794"/>
              <a:gd name="adj2" fmla="val 1252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C826F0-25B1-4B21-A57D-09128900089F}"/>
              </a:ext>
            </a:extLst>
          </p:cNvPr>
          <p:cNvSpPr/>
          <p:nvPr/>
        </p:nvSpPr>
        <p:spPr>
          <a:xfrm>
            <a:off x="247519" y="4650991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0C587-ED7B-4026-B24E-2FEF7ACC84E9}"/>
              </a:ext>
            </a:extLst>
          </p:cNvPr>
          <p:cNvSpPr/>
          <p:nvPr/>
        </p:nvSpPr>
        <p:spPr>
          <a:xfrm>
            <a:off x="1804512" y="4604827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701ED-5E5D-49B3-938B-3D2C1C59211B}"/>
              </a:ext>
            </a:extLst>
          </p:cNvPr>
          <p:cNvSpPr/>
          <p:nvPr/>
        </p:nvSpPr>
        <p:spPr>
          <a:xfrm>
            <a:off x="3821849" y="4527973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F009F7-81A6-4301-B837-67389A419103}"/>
              </a:ext>
            </a:extLst>
          </p:cNvPr>
          <p:cNvSpPr/>
          <p:nvPr/>
        </p:nvSpPr>
        <p:spPr>
          <a:xfrm>
            <a:off x="6213474" y="4527973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2BF95A-7824-4F02-80B1-8F39CF896043}"/>
              </a:ext>
            </a:extLst>
          </p:cNvPr>
          <p:cNvSpPr/>
          <p:nvPr/>
        </p:nvSpPr>
        <p:spPr>
          <a:xfrm>
            <a:off x="8045057" y="4502676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63CFC-BD0F-41C5-8295-9B61990E4202}"/>
              </a:ext>
            </a:extLst>
          </p:cNvPr>
          <p:cNvSpPr/>
          <p:nvPr/>
        </p:nvSpPr>
        <p:spPr>
          <a:xfrm>
            <a:off x="351012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F2BE2D-4D05-498A-8AA1-BDC21655815B}"/>
              </a:ext>
            </a:extLst>
          </p:cNvPr>
          <p:cNvSpPr/>
          <p:nvPr/>
        </p:nvSpPr>
        <p:spPr>
          <a:xfrm>
            <a:off x="2241805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76F1BF-3827-4F14-8427-6CFFFD833D47}"/>
              </a:ext>
            </a:extLst>
          </p:cNvPr>
          <p:cNvSpPr/>
          <p:nvPr/>
        </p:nvSpPr>
        <p:spPr>
          <a:xfrm>
            <a:off x="4588899" y="4271843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Execute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45B68C-A0D5-422C-9EC1-750D585C3CB1}"/>
              </a:ext>
            </a:extLst>
          </p:cNvPr>
          <p:cNvSpPr/>
          <p:nvPr/>
        </p:nvSpPr>
        <p:spPr>
          <a:xfrm>
            <a:off x="6600868" y="4064153"/>
            <a:ext cx="14590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Memory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Access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F17B30-82B6-45EB-A4C1-8444446B512D}"/>
              </a:ext>
            </a:extLst>
          </p:cNvPr>
          <p:cNvSpPr/>
          <p:nvPr/>
        </p:nvSpPr>
        <p:spPr>
          <a:xfrm>
            <a:off x="8331909" y="4064152"/>
            <a:ext cx="9669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Write</a:t>
            </a:r>
            <a:b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C34538C-F55B-49D3-BBFB-AE81484C4DF2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8234500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 Stage Pipe-Line</a:t>
            </a:r>
          </a:p>
          <a:p>
            <a:pPr marL="0" indent="0">
              <a:buNone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297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8234500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 Stage Pipe-Line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HW Threads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x Program Counter &amp;&amp; 4 x Register Files – See </a:t>
            </a: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</a:rPr>
              <a:t>RED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Sharing Execution Logic and Memory Access – See </a:t>
            </a: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00FF00"/>
                </a:highlight>
              </a:rPr>
              <a:t>Green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Thread IPC of ¼ - 1 Instruction every 4 Cycles.</a:t>
            </a:r>
          </a:p>
          <a:p>
            <a:pPr marL="0" indent="0">
              <a:buNone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C826F0-25B1-4B21-A57D-09128900089F}"/>
              </a:ext>
            </a:extLst>
          </p:cNvPr>
          <p:cNvSpPr/>
          <p:nvPr/>
        </p:nvSpPr>
        <p:spPr>
          <a:xfrm>
            <a:off x="247519" y="4901456"/>
            <a:ext cx="412357" cy="11882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701ED-5E5D-49B3-938B-3D2C1C59211B}"/>
              </a:ext>
            </a:extLst>
          </p:cNvPr>
          <p:cNvSpPr/>
          <p:nvPr/>
        </p:nvSpPr>
        <p:spPr>
          <a:xfrm>
            <a:off x="2884603" y="4901456"/>
            <a:ext cx="670874" cy="10767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F009F7-81A6-4301-B837-67389A419103}"/>
              </a:ext>
            </a:extLst>
          </p:cNvPr>
          <p:cNvSpPr/>
          <p:nvPr/>
        </p:nvSpPr>
        <p:spPr>
          <a:xfrm>
            <a:off x="4399833" y="4364610"/>
            <a:ext cx="1771468" cy="223666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0B8A2-3425-47DA-A8ED-DA4AB27422C2}"/>
              </a:ext>
            </a:extLst>
          </p:cNvPr>
          <p:cNvSpPr/>
          <p:nvPr/>
        </p:nvSpPr>
        <p:spPr>
          <a:xfrm>
            <a:off x="351012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Fetch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B6A819-E594-4717-A376-B4DC2642C37F}"/>
              </a:ext>
            </a:extLst>
          </p:cNvPr>
          <p:cNvSpPr/>
          <p:nvPr/>
        </p:nvSpPr>
        <p:spPr>
          <a:xfrm>
            <a:off x="2241805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229BEA-8E5D-405A-B51F-BE9C0E26EBD7}"/>
              </a:ext>
            </a:extLst>
          </p:cNvPr>
          <p:cNvSpPr/>
          <p:nvPr/>
        </p:nvSpPr>
        <p:spPr>
          <a:xfrm>
            <a:off x="4588899" y="4271843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Execute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A6C087-E9C8-4E44-B47D-38813DE686BA}"/>
              </a:ext>
            </a:extLst>
          </p:cNvPr>
          <p:cNvSpPr/>
          <p:nvPr/>
        </p:nvSpPr>
        <p:spPr>
          <a:xfrm>
            <a:off x="6600868" y="4064153"/>
            <a:ext cx="14590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Memory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Access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0FB25-51C4-42A9-9734-B98C609DAFF4}"/>
              </a:ext>
            </a:extLst>
          </p:cNvPr>
          <p:cNvSpPr/>
          <p:nvPr/>
        </p:nvSpPr>
        <p:spPr>
          <a:xfrm>
            <a:off x="8331909" y="4064152"/>
            <a:ext cx="9669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Write</a:t>
            </a:r>
            <a:b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5B1E4C-5307-4161-B65C-C856EF36AA67}"/>
              </a:ext>
            </a:extLst>
          </p:cNvPr>
          <p:cNvSpPr/>
          <p:nvPr/>
        </p:nvSpPr>
        <p:spPr>
          <a:xfrm>
            <a:off x="6600868" y="5061799"/>
            <a:ext cx="1257031" cy="11951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AA1248-B884-4882-89E9-2EF866BE8F5F}"/>
              </a:ext>
            </a:extLst>
          </p:cNvPr>
          <p:cNvSpPr/>
          <p:nvPr/>
        </p:nvSpPr>
        <p:spPr>
          <a:xfrm>
            <a:off x="8331909" y="5069453"/>
            <a:ext cx="723826" cy="70904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3EE694-2D34-4EEC-BCF6-07CA362A678A}"/>
              </a:ext>
            </a:extLst>
          </p:cNvPr>
          <p:cNvSpPr/>
          <p:nvPr/>
        </p:nvSpPr>
        <p:spPr>
          <a:xfrm>
            <a:off x="1093481" y="5284801"/>
            <a:ext cx="723826" cy="971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110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~20 minutes presentation.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~1-2  minutes per “title”.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Part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Architectural idea.</a:t>
            </a:r>
          </a:p>
          <a:p>
            <a:pPr marL="0" indent="0">
              <a:buNone/>
            </a:pPr>
            <a:r>
              <a:rPr lang="en-US" sz="2400" b="1" dirty="0"/>
              <a:t>Part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Workflow &amp; Execution.</a:t>
            </a:r>
          </a:p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E58019-969C-44C9-B711-A2395200CE24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2D00B1-2F42-46BE-A553-B169A37D8284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954FAA-8655-4AE8-BDE6-37C33C36FBDF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015D3-1F99-4173-89DF-B0DB4167BDBA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8BB873-170E-46AF-A3CA-AFEFFAF16307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CEB8F1-577C-4419-8869-FEE54B38D857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A54272-79E2-4D42-AA64-3FCF334938D9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8CA470-6B93-4F6F-ADDB-E6D43EF0F8C5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F442B1-5C10-41B9-B03C-C9714BC2CBAA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C3C156-848B-494F-801F-5218226871CB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215D7D-41A8-489A-BC15-70A7BB485563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CDBA67-0DDB-43FC-A78B-CD3F0CBCF081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7A88D0-1520-474D-9BAD-11756B13D161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F5149-C36B-44A2-B4A8-7E3A2A016A9B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77388D0-EF53-4923-9143-9D1AEB2F0DEE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1026" name="Picture 2" descr="One Ring - Wikipedia">
            <a:extLst>
              <a:ext uri="{FF2B5EF4-FFF2-40B4-BE49-F238E27FC236}">
                <a16:creationId xmlns:a16="http://schemas.microsoft.com/office/drawing/2014/main" id="{0A00EF9C-8AC7-4625-AD9D-BD3D381BD7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980" y="4688042"/>
            <a:ext cx="1882246" cy="176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307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97410" y="1562380"/>
            <a:ext cx="4491490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Hazards.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forwarding unit.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Pipe Flush - no branch predictor.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Context Switch.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Interrupts.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Thread Scheduler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Etc.</a:t>
            </a:r>
          </a:p>
          <a:p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0B8A2-3425-47DA-A8ED-DA4AB27422C2}"/>
              </a:ext>
            </a:extLst>
          </p:cNvPr>
          <p:cNvSpPr/>
          <p:nvPr/>
        </p:nvSpPr>
        <p:spPr>
          <a:xfrm>
            <a:off x="351012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Fetch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B6A819-E594-4717-A376-B4DC2642C37F}"/>
              </a:ext>
            </a:extLst>
          </p:cNvPr>
          <p:cNvSpPr/>
          <p:nvPr/>
        </p:nvSpPr>
        <p:spPr>
          <a:xfrm>
            <a:off x="2241805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229BEA-8E5D-405A-B51F-BE9C0E26EBD7}"/>
              </a:ext>
            </a:extLst>
          </p:cNvPr>
          <p:cNvSpPr/>
          <p:nvPr/>
        </p:nvSpPr>
        <p:spPr>
          <a:xfrm>
            <a:off x="4588899" y="4271843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Execute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A6C087-E9C8-4E44-B47D-38813DE686BA}"/>
              </a:ext>
            </a:extLst>
          </p:cNvPr>
          <p:cNvSpPr/>
          <p:nvPr/>
        </p:nvSpPr>
        <p:spPr>
          <a:xfrm>
            <a:off x="6600868" y="4064153"/>
            <a:ext cx="14590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Memory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Access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0FB25-51C4-42A9-9734-B98C609DAFF4}"/>
              </a:ext>
            </a:extLst>
          </p:cNvPr>
          <p:cNvSpPr/>
          <p:nvPr/>
        </p:nvSpPr>
        <p:spPr>
          <a:xfrm>
            <a:off x="8331909" y="4064152"/>
            <a:ext cx="9669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Write</a:t>
            </a:r>
            <a:b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3362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Use-Case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67" y="1443077"/>
            <a:ext cx="7671490" cy="4195763"/>
          </a:xfrm>
        </p:spPr>
        <p:txBody>
          <a:bodyPr>
            <a:normAutofit/>
          </a:bodyPr>
          <a:lstStyle/>
          <a:p>
            <a:r>
              <a:rPr lang="en-US" sz="2000" dirty="0"/>
              <a:t>Programable Accelerators.</a:t>
            </a:r>
          </a:p>
          <a:p>
            <a:r>
              <a:rPr lang="en-US" sz="2000" dirty="0"/>
              <a:t>Offload tasks from Main processor.</a:t>
            </a:r>
          </a:p>
          <a:p>
            <a:r>
              <a:rPr lang="en-US" sz="2000" dirty="0"/>
              <a:t>Multi HW Threaded accelerator.</a:t>
            </a:r>
          </a:p>
          <a:p>
            <a:pPr lvl="1"/>
            <a:r>
              <a:rPr lang="en-US" sz="1800" dirty="0"/>
              <a:t>Neural-Network/Machine-Learning.</a:t>
            </a:r>
          </a:p>
          <a:p>
            <a:pPr lvl="1"/>
            <a:r>
              <a:rPr lang="en-US" sz="1800" dirty="0"/>
              <a:t>Encryption - Decryption.</a:t>
            </a:r>
          </a:p>
          <a:p>
            <a:pPr lvl="1"/>
            <a:r>
              <a:rPr lang="en-US" sz="1800" dirty="0"/>
              <a:t>Big-Data.</a:t>
            </a:r>
          </a:p>
          <a:p>
            <a:pPr lvl="1"/>
            <a:r>
              <a:rPr lang="en-US" sz="1800" dirty="0"/>
              <a:t>Image processing</a:t>
            </a:r>
          </a:p>
          <a:p>
            <a:r>
              <a:rPr lang="en-US" sz="2000" dirty="0"/>
              <a:t>Programable Controllers – </a:t>
            </a:r>
            <a:br>
              <a:rPr lang="en-US" sz="2000" dirty="0"/>
            </a:br>
            <a:r>
              <a:rPr lang="en-US" sz="2000" dirty="0"/>
              <a:t>Each controller program gets an HW Thread.</a:t>
            </a:r>
          </a:p>
          <a:p>
            <a:endParaRPr lang="en-IL" sz="2000" dirty="0"/>
          </a:p>
        </p:txBody>
      </p:sp>
      <p:pic>
        <p:nvPicPr>
          <p:cNvPr id="19" name="Content Placeholder 25">
            <a:extLst>
              <a:ext uri="{FF2B5EF4-FFF2-40B4-BE49-F238E27FC236}">
                <a16:creationId xmlns:a16="http://schemas.microsoft.com/office/drawing/2014/main" id="{EE61B99A-0412-4518-BF24-7159FC9F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01" y="1227031"/>
            <a:ext cx="4882855" cy="328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8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855349" cy="1400530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Accelerated Distributed Calculation</a:t>
            </a:r>
            <a:br>
              <a:rPr lang="en-US" dirty="0"/>
            </a:b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 - code for multi threaded accelerator.</a:t>
            </a:r>
            <a:br>
              <a:rPr lang="en-US" dirty="0"/>
            </a:br>
            <a:r>
              <a:rPr lang="en-US" dirty="0"/>
              <a:t>Have “switch case” for each Thread and use the CR “WHOAMI” to move Data around the threads and Cores.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06362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Workflow &amp; Execution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2D3DC7-7AE8-4B93-B0DB-0395846C1AC9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30BBA9-0624-4471-A701-2C2F667D5BF1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4AD9A-CC1D-4AA8-B865-01F8A93BC57E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23B47A-4EAC-43F2-89C0-E36C69BEF39E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479F64-A4B9-4B1C-9E34-4D251413DA55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45474-0A58-4957-A2F3-7A0A45628451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95F7C9-CB0A-48E6-B427-7C5085F27454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E3F3B5-1CEB-4A66-9E3B-212AE1ABD36D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0BB0FC-E029-47B2-82C0-778B23FCE64F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91B477-8C0D-4301-8B98-1112DBA00DC8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BD0CCB-C687-4BB7-8DBE-2E9E7F37122C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0B3FF-F701-49E4-B35D-00FFDCBB89E8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8ED5F-A1CB-4624-A86C-B27CDFBBF8D9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C7C912-CA55-4C31-A0EE-181DA025D002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E626B8-5088-42F8-A0E9-FEB19A35280C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95246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401014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987FF4C-29C5-4159-B749-9421B1AB6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360701" y="2573263"/>
            <a:ext cx="1728414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498861" y="5374614"/>
            <a:ext cx="5637229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0536C3A-7515-40D8-AF10-69FBA23DB4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088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367157" y="2956577"/>
            <a:ext cx="1721958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047050-C64F-4823-83D2-6D1E34C89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2E6CD3-A634-4C13-963C-743595FD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7" y="1303941"/>
            <a:ext cx="2864003" cy="5070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498861" y="5374614"/>
            <a:ext cx="5637229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8313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417701" y="3344052"/>
            <a:ext cx="1742324" cy="869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5052003-2938-4668-A796-8FC600B1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ABE2D2A-C9EE-4674-8424-3AC549703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7" y="1303941"/>
            <a:ext cx="2864003" cy="5070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489434" y="5647521"/>
            <a:ext cx="8613451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2331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417701" y="3344052"/>
            <a:ext cx="1742324" cy="869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1AE75E-600E-482D-BD02-5320EC230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531F08-6976-4273-93B4-8D01FAD7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7" y="1303941"/>
            <a:ext cx="2864003" cy="5070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489434" y="5647521"/>
            <a:ext cx="8613451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7AB31-022F-4AFB-89C5-C8D74397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613" y="4495800"/>
            <a:ext cx="6150205" cy="644397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D63C0DFF-F7B1-4E3A-AE26-0E6890CA7215}"/>
              </a:ext>
            </a:extLst>
          </p:cNvPr>
          <p:cNvSpPr/>
          <p:nvPr/>
        </p:nvSpPr>
        <p:spPr>
          <a:xfrm>
            <a:off x="8029575" y="5628471"/>
            <a:ext cx="809626" cy="2932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0112EB2-5EC0-49F7-948E-9F77D7F021DD}"/>
              </a:ext>
            </a:extLst>
          </p:cNvPr>
          <p:cNvCxnSpPr>
            <a:cxnSpLocks/>
            <a:stCxn id="42" idx="0"/>
            <a:endCxn id="3" idx="2"/>
          </p:cNvCxnSpPr>
          <p:nvPr/>
        </p:nvCxnSpPr>
        <p:spPr>
          <a:xfrm rot="16200000" flipV="1">
            <a:off x="7376415" y="4570498"/>
            <a:ext cx="488274" cy="162767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4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417701" y="3344052"/>
            <a:ext cx="1742324" cy="869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3DDC387-6A37-440D-A165-ACE8A1137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D08FD5-2B24-456B-8C85-4EABB8CA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867" y="1303941"/>
            <a:ext cx="2864003" cy="5070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489434" y="5647521"/>
            <a:ext cx="8613451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63C0DFF-F7B1-4E3A-AE26-0E6890CA7215}"/>
              </a:ext>
            </a:extLst>
          </p:cNvPr>
          <p:cNvSpPr/>
          <p:nvPr/>
        </p:nvSpPr>
        <p:spPr>
          <a:xfrm>
            <a:off x="8791575" y="5657046"/>
            <a:ext cx="1311309" cy="2932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D1298-4592-4F85-B0CA-8BF24E9AC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770" y="4213781"/>
            <a:ext cx="6354062" cy="924054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0112EB2-5EC0-49F7-948E-9F77D7F021DD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rot="16200000" flipV="1">
            <a:off x="7854911" y="4064726"/>
            <a:ext cx="519211" cy="266542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76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RISCV</a:t>
            </a:r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2D00B1-2F42-46BE-A553-B169A37D8284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954FAA-8655-4AE8-BDE6-37C33C36FBDF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015D3-1F99-4173-89DF-B0DB4167BDBA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8BB873-170E-46AF-A3CA-AFEFFAF16307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CEB8F1-577C-4419-8869-FEE54B38D857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A54272-79E2-4D42-AA64-3FCF334938D9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8CA470-6B93-4F6F-ADDB-E6D43EF0F8C5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F442B1-5C10-41B9-B03C-C9714BC2CBAA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C3C156-848B-494F-801F-5218226871CB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215D7D-41A8-489A-BC15-70A7BB485563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CDBA67-0DDB-43FC-A78B-CD3F0CBCF081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7A88D0-1520-474D-9BAD-11756B13D161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F5149-C36B-44A2-B4A8-7E3A2A016A9B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77388D0-EF53-4923-9143-9D1AEB2F0DEE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6146" name="Picture 2" descr="RISC-V International">
            <a:extLst>
              <a:ext uri="{FF2B5EF4-FFF2-40B4-BE49-F238E27FC236}">
                <a16:creationId xmlns:a16="http://schemas.microsoft.com/office/drawing/2014/main" id="{3914AC76-680D-4E3E-A774-E96275BB9C6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9" y="296130"/>
            <a:ext cx="3630809" cy="19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E58019-969C-44C9-B711-A2395200CE24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CEBABE-519F-47A2-ADAB-D55A3FAC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21" y="2376534"/>
            <a:ext cx="2369707" cy="4098954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03376F-6B94-47FC-9940-594DD32ED474}"/>
              </a:ext>
            </a:extLst>
          </p:cNvPr>
          <p:cNvSpPr txBox="1">
            <a:spLocks/>
          </p:cNvSpPr>
          <p:nvPr/>
        </p:nvSpPr>
        <p:spPr>
          <a:xfrm>
            <a:off x="191892" y="1249217"/>
            <a:ext cx="8296105" cy="463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61B12-4051-437A-9253-1A8AFBCC0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2009836"/>
            <a:ext cx="6706680" cy="42795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Open ISA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freely available to academia and industry.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Avoids “Over-Architecting” for specific </a:t>
            </a:r>
            <a:br>
              <a:rPr lang="en-US" sz="2400" b="1" dirty="0"/>
            </a:br>
            <a:r>
              <a:rPr lang="en-US" sz="2400" b="1" dirty="0"/>
              <a:t>micro-arch/technology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Microcode, In-Order, Decoupled, Out-Of-Order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ASIC, FPGA, full-custom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Small “base” integer ISA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RV32I is usable by itself.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Customizable: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Optional standard extensions.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May add any Non-Standard Extensions.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1896786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346790" y="4167851"/>
            <a:ext cx="2377555" cy="4430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963803E-7E04-4234-9AAC-7422AA8EC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C34379D-9CDD-4FAB-B6F9-5DF7C1E0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338867" y="1303941"/>
            <a:ext cx="2864003" cy="50709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B1C974-6424-4912-B096-0EC441133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24" b="4884"/>
          <a:stretch/>
        </p:blipFill>
        <p:spPr>
          <a:xfrm>
            <a:off x="4419420" y="1518160"/>
            <a:ext cx="3541655" cy="4771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30CF869-3421-48E4-8BC0-84354B220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496836" y="5861280"/>
            <a:ext cx="4430599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3704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160645"/>
            <a:ext cx="9701871" cy="4195763"/>
          </a:xfrm>
        </p:spPr>
        <p:txBody>
          <a:bodyPr>
            <a:normAutofit/>
          </a:bodyPr>
          <a:lstStyle/>
          <a:p>
            <a:r>
              <a:rPr lang="en-US" dirty="0"/>
              <a:t>C </a:t>
            </a:r>
          </a:p>
          <a:p>
            <a:r>
              <a:rPr lang="en-US" dirty="0"/>
              <a:t>Compile </a:t>
            </a:r>
          </a:p>
          <a:p>
            <a:r>
              <a:rPr lang="en-US" dirty="0"/>
              <a:t>Assembly </a:t>
            </a:r>
          </a:p>
          <a:p>
            <a:r>
              <a:rPr lang="en-US" dirty="0"/>
              <a:t>Linker </a:t>
            </a:r>
          </a:p>
          <a:p>
            <a:r>
              <a:rPr lang="en-US" dirty="0"/>
              <a:t>Assembler </a:t>
            </a:r>
          </a:p>
          <a:p>
            <a:r>
              <a:rPr lang="en-US" dirty="0"/>
              <a:t>Machine code </a:t>
            </a:r>
          </a:p>
          <a:p>
            <a:r>
              <a:rPr lang="en-US" dirty="0"/>
              <a:t>System Verilog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C30192-660E-4B08-968B-39D2CB9AFD1D}"/>
              </a:ext>
            </a:extLst>
          </p:cNvPr>
          <p:cNvSpPr/>
          <p:nvPr/>
        </p:nvSpPr>
        <p:spPr>
          <a:xfrm>
            <a:off x="434777" y="4577533"/>
            <a:ext cx="2223582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9CDB729-B92E-4910-9553-EDDA605C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3893"/>
          <a:stretch/>
        </p:blipFill>
        <p:spPr>
          <a:xfrm>
            <a:off x="4261779" y="1088015"/>
            <a:ext cx="2450557" cy="261974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AE2F8E3-F17C-4000-84A4-69629595A1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38867" y="1303941"/>
            <a:ext cx="2864003" cy="50709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2020F52-14B6-4613-A50D-809A510824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r="4324" b="4884"/>
          <a:stretch/>
        </p:blipFill>
        <p:spPr>
          <a:xfrm>
            <a:off x="4419420" y="1518160"/>
            <a:ext cx="3541655" cy="477176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72203BF-C434-417D-9645-A1668F6FE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626" y="1712541"/>
            <a:ext cx="3528306" cy="4059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E55955-74D1-48AC-9F1C-22937B63D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7" y="5374614"/>
            <a:ext cx="10102885" cy="9922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A1D35E-4E87-4F7F-BA60-84CAAF2FB47A}"/>
              </a:ext>
            </a:extLst>
          </p:cNvPr>
          <p:cNvSpPr/>
          <p:nvPr/>
        </p:nvSpPr>
        <p:spPr>
          <a:xfrm>
            <a:off x="1546568" y="6117820"/>
            <a:ext cx="6381374" cy="3191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529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</a:t>
            </a:r>
            <a:r>
              <a:rPr lang="en-US" b="1" dirty="0" err="1"/>
              <a:t>PowerSheel</a:t>
            </a:r>
            <a:r>
              <a:rPr lang="en-US" b="1" dirty="0"/>
              <a:t>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699119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“PowerShell”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8DFE2-7B89-4E1B-B1B1-D34DEEF0A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47" y="3156621"/>
            <a:ext cx="5405572" cy="3361506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9FC7728-E7FE-43ED-B63A-17B6ED238B0E}"/>
              </a:ext>
            </a:extLst>
          </p:cNvPr>
          <p:cNvCxnSpPr>
            <a:cxnSpLocks/>
            <a:stCxn id="25" idx="4"/>
            <a:endCxn id="3" idx="0"/>
          </p:cNvCxnSpPr>
          <p:nvPr/>
        </p:nvCxnSpPr>
        <p:spPr>
          <a:xfrm rot="16200000" flipH="1">
            <a:off x="4189702" y="1839789"/>
            <a:ext cx="1555241" cy="107842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914733C-0F18-4647-B5D9-1D5217D38480}"/>
              </a:ext>
            </a:extLst>
          </p:cNvPr>
          <p:cNvSpPr/>
          <p:nvPr/>
        </p:nvSpPr>
        <p:spPr>
          <a:xfrm>
            <a:off x="3752849" y="1213905"/>
            <a:ext cx="1350525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982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“PowerShell”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614B1-71E7-46E9-9F82-DC8D09DB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429" y="3717681"/>
            <a:ext cx="8170108" cy="2752527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25FBCC5-4AB7-4260-9C7D-629E4B4E7411}"/>
              </a:ext>
            </a:extLst>
          </p:cNvPr>
          <p:cNvCxnSpPr>
            <a:cxnSpLocks/>
            <a:stCxn id="22" idx="4"/>
            <a:endCxn id="6" idx="0"/>
          </p:cNvCxnSpPr>
          <p:nvPr/>
        </p:nvCxnSpPr>
        <p:spPr>
          <a:xfrm rot="5400000">
            <a:off x="4725084" y="2136708"/>
            <a:ext cx="2119373" cy="104257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CDE75B2-3EDE-4718-A498-0FAE0EED492E}"/>
              </a:ext>
            </a:extLst>
          </p:cNvPr>
          <p:cNvSpPr/>
          <p:nvPr/>
        </p:nvSpPr>
        <p:spPr>
          <a:xfrm>
            <a:off x="5420737" y="1210833"/>
            <a:ext cx="1770638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9434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“PowerShell”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25FBCC5-4AB7-4260-9C7D-629E4B4E7411}"/>
              </a:ext>
            </a:extLst>
          </p:cNvPr>
          <p:cNvCxnSpPr>
            <a:cxnSpLocks/>
            <a:stCxn id="22" idx="6"/>
            <a:endCxn id="8" idx="1"/>
          </p:cNvCxnSpPr>
          <p:nvPr/>
        </p:nvCxnSpPr>
        <p:spPr>
          <a:xfrm>
            <a:off x="2349058" y="1798598"/>
            <a:ext cx="891889" cy="5453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CDE75B2-3EDE-4718-A498-0FAE0EED492E}"/>
              </a:ext>
            </a:extLst>
          </p:cNvPr>
          <p:cNvSpPr/>
          <p:nvPr/>
        </p:nvSpPr>
        <p:spPr>
          <a:xfrm>
            <a:off x="761999" y="1604860"/>
            <a:ext cx="1587059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FC10A8-E73D-4A40-8CFD-AC5F7D85C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47" y="2177219"/>
            <a:ext cx="5353797" cy="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EBC5F-6946-444D-A71A-21A3E3229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733"/>
          <a:stretch/>
        </p:blipFill>
        <p:spPr>
          <a:xfrm>
            <a:off x="3240946" y="2635120"/>
            <a:ext cx="5353797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71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“PowerShell”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25FBCC5-4AB7-4260-9C7D-629E4B4E7411}"/>
              </a:ext>
            </a:extLst>
          </p:cNvPr>
          <p:cNvCxnSpPr>
            <a:cxnSpLocks/>
            <a:stCxn id="22" idx="6"/>
            <a:endCxn id="5" idx="1"/>
          </p:cNvCxnSpPr>
          <p:nvPr/>
        </p:nvCxnSpPr>
        <p:spPr>
          <a:xfrm flipV="1">
            <a:off x="2226216" y="2337101"/>
            <a:ext cx="1014730" cy="364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CDE75B2-3EDE-4718-A498-0FAE0EED492E}"/>
              </a:ext>
            </a:extLst>
          </p:cNvPr>
          <p:cNvSpPr/>
          <p:nvPr/>
        </p:nvSpPr>
        <p:spPr>
          <a:xfrm>
            <a:off x="639157" y="1899036"/>
            <a:ext cx="1587059" cy="9489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2A3B6-2FDF-4204-A433-8D2EFBB7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46" y="2165627"/>
            <a:ext cx="4972744" cy="34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14BCD-E4CA-4905-BB07-97BDAC0D6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946" y="2594389"/>
            <a:ext cx="6049219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2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“PowerShell”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25FBCC5-4AB7-4260-9C7D-629E4B4E7411}"/>
              </a:ext>
            </a:extLst>
          </p:cNvPr>
          <p:cNvCxnSpPr>
            <a:cxnSpLocks/>
            <a:stCxn id="22" idx="6"/>
            <a:endCxn id="12" idx="1"/>
          </p:cNvCxnSpPr>
          <p:nvPr/>
        </p:nvCxnSpPr>
        <p:spPr>
          <a:xfrm flipV="1">
            <a:off x="2403893" y="3008306"/>
            <a:ext cx="946620" cy="244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CDE75B2-3EDE-4718-A498-0FAE0EED492E}"/>
              </a:ext>
            </a:extLst>
          </p:cNvPr>
          <p:cNvSpPr/>
          <p:nvPr/>
        </p:nvSpPr>
        <p:spPr>
          <a:xfrm>
            <a:off x="714374" y="2763959"/>
            <a:ext cx="1689519" cy="4935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9C0E69-9342-4A05-9E6B-644255F1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513" y="2817779"/>
            <a:ext cx="3753374" cy="381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04938-6A89-462C-A35C-5A1B8BAB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3" y="3803168"/>
            <a:ext cx="9048993" cy="26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3" y="1207054"/>
            <a:ext cx="7126288" cy="4195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Windows Environment – using “</a:t>
            </a:r>
            <a:r>
              <a:rPr lang="en-US" b="1" dirty="0" err="1"/>
              <a:t>ModelSim</a:t>
            </a:r>
            <a:r>
              <a:rPr lang="en-US" b="1" dirty="0"/>
              <a:t>” &amp;&amp; “PowerShell”</a:t>
            </a:r>
          </a:p>
          <a:p>
            <a:r>
              <a:rPr lang="en-US" dirty="0"/>
              <a:t>Compilation</a:t>
            </a:r>
          </a:p>
          <a:p>
            <a:r>
              <a:rPr lang="en-US" dirty="0"/>
              <a:t>Elaboration</a:t>
            </a:r>
          </a:p>
          <a:p>
            <a:r>
              <a:rPr lang="en-US" dirty="0"/>
              <a:t>Simulation</a:t>
            </a:r>
          </a:p>
          <a:p>
            <a:r>
              <a:rPr lang="en-US" dirty="0"/>
              <a:t>Wave tracker</a:t>
            </a:r>
          </a:p>
          <a:p>
            <a:r>
              <a:rPr lang="en-US" dirty="0"/>
              <a:t>Memory </a:t>
            </a:r>
          </a:p>
          <a:p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DE75B2-3EDE-4718-A498-0FAE0EED492E}"/>
              </a:ext>
            </a:extLst>
          </p:cNvPr>
          <p:cNvSpPr/>
          <p:nvPr/>
        </p:nvSpPr>
        <p:spPr>
          <a:xfrm>
            <a:off x="609599" y="3182204"/>
            <a:ext cx="1689519" cy="4935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39C1F-CC6E-43C6-BCEB-5D4AC5526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6"/>
          <a:stretch/>
        </p:blipFill>
        <p:spPr>
          <a:xfrm>
            <a:off x="4222987" y="1671873"/>
            <a:ext cx="2922067" cy="500571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68840A2-D18A-4902-B4BB-229A2D045814}"/>
              </a:ext>
            </a:extLst>
          </p:cNvPr>
          <p:cNvSpPr/>
          <p:nvPr/>
        </p:nvSpPr>
        <p:spPr>
          <a:xfrm>
            <a:off x="4877570" y="5322486"/>
            <a:ext cx="784851" cy="302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54C140-80F7-40E3-ABE9-D153B3AF3A19}"/>
              </a:ext>
            </a:extLst>
          </p:cNvPr>
          <p:cNvSpPr/>
          <p:nvPr/>
        </p:nvSpPr>
        <p:spPr>
          <a:xfrm>
            <a:off x="5905500" y="2481824"/>
            <a:ext cx="1408931" cy="41957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8A1E052-2AA0-4487-A34D-EF3AB13B96CF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5662421" y="4579706"/>
            <a:ext cx="243079" cy="89410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25FBCC5-4AB7-4260-9C7D-629E4B4E7411}"/>
              </a:ext>
            </a:extLst>
          </p:cNvPr>
          <p:cNvCxnSpPr>
            <a:cxnSpLocks/>
            <a:stCxn id="22" idx="6"/>
            <a:endCxn id="24" idx="2"/>
          </p:cNvCxnSpPr>
          <p:nvPr/>
        </p:nvCxnSpPr>
        <p:spPr>
          <a:xfrm>
            <a:off x="2299118" y="3429000"/>
            <a:ext cx="2578452" cy="204481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158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9322A7-BF94-4DC6-8408-4756FA04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3" y="1333628"/>
            <a:ext cx="8034120" cy="12642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0BCC6-E9C0-4523-BE24-71A4D878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52" y="3248894"/>
            <a:ext cx="6832455" cy="313609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E59A23C-98F7-4818-8EB4-D2BE882A2F83}"/>
              </a:ext>
            </a:extLst>
          </p:cNvPr>
          <p:cNvSpPr/>
          <p:nvPr/>
        </p:nvSpPr>
        <p:spPr>
          <a:xfrm>
            <a:off x="141574" y="2123624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789123-334C-4773-8872-0F035DACD417}"/>
              </a:ext>
            </a:extLst>
          </p:cNvPr>
          <p:cNvCxnSpPr>
            <a:cxnSpLocks/>
            <a:stCxn id="21" idx="4"/>
            <a:endCxn id="3" idx="0"/>
          </p:cNvCxnSpPr>
          <p:nvPr/>
        </p:nvCxnSpPr>
        <p:spPr>
          <a:xfrm rot="16200000" flipH="1">
            <a:off x="2048021" y="1008434"/>
            <a:ext cx="737795" cy="374312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42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The Architectural idea</a:t>
            </a:r>
            <a:endParaRPr lang="en-IL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2D3DC7-7AE8-4B93-B0DB-0395846C1AC9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30BBA9-0624-4471-A701-2C2F667D5BF1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4AD9A-CC1D-4AA8-B865-01F8A93BC57E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23B47A-4EAC-43F2-89C0-E36C69BEF39E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479F64-A4B9-4B1C-9E34-4D251413DA55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45474-0A58-4957-A2F3-7A0A45628451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95F7C9-CB0A-48E6-B427-7C5085F27454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E3F3B5-1CEB-4A66-9E3B-212AE1ABD36D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0BB0FC-E029-47B2-82C0-778B23FCE64F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91B477-8C0D-4301-8B98-1112DBA00DC8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BD0CCB-C687-4BB7-8DBE-2E9E7F37122C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0B3FF-F701-49E4-B35D-00FFDCBB89E8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8ED5F-A1CB-4624-A86C-B27CDFBBF8D9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C7C912-CA55-4C31-A0EE-181DA025D002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E626B8-5088-42F8-A0E9-FEB19A35280C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550798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78112-B212-4017-ACFD-9483EF1D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" y="3052939"/>
            <a:ext cx="6253098" cy="3096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1C1EC-535B-49FE-A21A-2AF01F09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21" y="4069653"/>
            <a:ext cx="3972141" cy="2432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B1B30-F411-4A52-8132-EDA3930C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" y="1296665"/>
            <a:ext cx="7698558" cy="128880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C92F7783-CFAD-4280-A8B8-99C9B7784382}"/>
              </a:ext>
            </a:extLst>
          </p:cNvPr>
          <p:cNvSpPr/>
          <p:nvPr/>
        </p:nvSpPr>
        <p:spPr>
          <a:xfrm>
            <a:off x="754316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3FED025-827D-4CB7-B53C-C6F429C0925C}"/>
              </a:ext>
            </a:extLst>
          </p:cNvPr>
          <p:cNvCxnSpPr>
            <a:cxnSpLocks/>
            <a:stCxn id="26" idx="4"/>
            <a:endCxn id="5" idx="0"/>
          </p:cNvCxnSpPr>
          <p:nvPr/>
        </p:nvCxnSpPr>
        <p:spPr>
          <a:xfrm rot="16200000" flipH="1">
            <a:off x="1933392" y="1762373"/>
            <a:ext cx="515272" cy="20658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3347EBD-FFC1-4976-96DD-04646C06F6D4}"/>
              </a:ext>
            </a:extLst>
          </p:cNvPr>
          <p:cNvSpPr/>
          <p:nvPr/>
        </p:nvSpPr>
        <p:spPr>
          <a:xfrm>
            <a:off x="4873658" y="3360698"/>
            <a:ext cx="618605" cy="33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8902DD3-4742-487C-91C5-259FF1131956}"/>
              </a:ext>
            </a:extLst>
          </p:cNvPr>
          <p:cNvCxnSpPr>
            <a:cxnSpLocks/>
            <a:stCxn id="43" idx="4"/>
            <a:endCxn id="7" idx="0"/>
          </p:cNvCxnSpPr>
          <p:nvPr/>
        </p:nvCxnSpPr>
        <p:spPr>
          <a:xfrm rot="16200000" flipH="1">
            <a:off x="6136258" y="2743018"/>
            <a:ext cx="373337" cy="227993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71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EB20F9-B966-4A39-8820-9D0E014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" y="3052939"/>
            <a:ext cx="6253098" cy="3096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07EE76-DF43-4A12-9944-BBEC6A45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" y="1296665"/>
            <a:ext cx="7698558" cy="128880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2285E4E-2B9A-44BC-AC1F-820F54BBE93D}"/>
              </a:ext>
            </a:extLst>
          </p:cNvPr>
          <p:cNvSpPr/>
          <p:nvPr/>
        </p:nvSpPr>
        <p:spPr>
          <a:xfrm>
            <a:off x="754316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43BE4BB-1682-433D-8A2E-EB2D482992DE}"/>
              </a:ext>
            </a:extLst>
          </p:cNvPr>
          <p:cNvCxnSpPr>
            <a:cxnSpLocks/>
            <a:stCxn id="42" idx="4"/>
            <a:endCxn id="25" idx="0"/>
          </p:cNvCxnSpPr>
          <p:nvPr/>
        </p:nvCxnSpPr>
        <p:spPr>
          <a:xfrm rot="16200000" flipH="1">
            <a:off x="1933392" y="1762373"/>
            <a:ext cx="515272" cy="20658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0A18B60-67B5-40D6-BD47-06DC6C98C737}"/>
              </a:ext>
            </a:extLst>
          </p:cNvPr>
          <p:cNvSpPr/>
          <p:nvPr/>
        </p:nvSpPr>
        <p:spPr>
          <a:xfrm>
            <a:off x="4308051" y="3360698"/>
            <a:ext cx="618605" cy="33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2FED2B0-B1F1-409A-89E3-42455C2889A1}"/>
              </a:ext>
            </a:extLst>
          </p:cNvPr>
          <p:cNvCxnSpPr>
            <a:cxnSpLocks/>
            <a:stCxn id="44" idx="4"/>
            <a:endCxn id="3" idx="0"/>
          </p:cNvCxnSpPr>
          <p:nvPr/>
        </p:nvCxnSpPr>
        <p:spPr>
          <a:xfrm rot="16200000" flipH="1">
            <a:off x="5573227" y="2740442"/>
            <a:ext cx="431455" cy="234320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F8F248-3432-41AB-B412-BDAE16244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104" y="4127771"/>
            <a:ext cx="4618902" cy="227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16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4EB20F9-B966-4A39-8820-9D0E0146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" y="3052939"/>
            <a:ext cx="6253098" cy="30962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07EE76-DF43-4A12-9944-BBEC6A45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9" y="1296665"/>
            <a:ext cx="7698558" cy="1288806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2285E4E-2B9A-44BC-AC1F-820F54BBE93D}"/>
              </a:ext>
            </a:extLst>
          </p:cNvPr>
          <p:cNvSpPr/>
          <p:nvPr/>
        </p:nvSpPr>
        <p:spPr>
          <a:xfrm>
            <a:off x="754316" y="2150192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43BE4BB-1682-433D-8A2E-EB2D482992DE}"/>
              </a:ext>
            </a:extLst>
          </p:cNvPr>
          <p:cNvCxnSpPr>
            <a:cxnSpLocks/>
            <a:stCxn id="42" idx="4"/>
            <a:endCxn id="25" idx="0"/>
          </p:cNvCxnSpPr>
          <p:nvPr/>
        </p:nvCxnSpPr>
        <p:spPr>
          <a:xfrm rot="16200000" flipH="1">
            <a:off x="1933392" y="1762373"/>
            <a:ext cx="515272" cy="20658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0A18B60-67B5-40D6-BD47-06DC6C98C737}"/>
              </a:ext>
            </a:extLst>
          </p:cNvPr>
          <p:cNvSpPr/>
          <p:nvPr/>
        </p:nvSpPr>
        <p:spPr>
          <a:xfrm>
            <a:off x="3855565" y="3360698"/>
            <a:ext cx="618605" cy="33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2FED2B0-B1F1-409A-89E3-42455C2889A1}"/>
              </a:ext>
            </a:extLst>
          </p:cNvPr>
          <p:cNvCxnSpPr>
            <a:cxnSpLocks/>
            <a:stCxn id="44" idx="4"/>
            <a:endCxn id="46" idx="0"/>
          </p:cNvCxnSpPr>
          <p:nvPr/>
        </p:nvCxnSpPr>
        <p:spPr>
          <a:xfrm rot="16200000" flipH="1">
            <a:off x="5467353" y="2393831"/>
            <a:ext cx="507289" cy="311225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D9739BA-E4FE-47C0-8C55-2ACF708AC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715"/>
          <a:stretch/>
        </p:blipFill>
        <p:spPr>
          <a:xfrm>
            <a:off x="5101512" y="4203605"/>
            <a:ext cx="4351228" cy="25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34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BDBEE-1532-4B1D-A5F9-4499B1409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4" y="1401188"/>
            <a:ext cx="7541443" cy="1211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27736-DA20-42B3-B192-78741085A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3" y="3161409"/>
            <a:ext cx="7534084" cy="314323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B8EFD4F-4ED5-45C3-8152-60CCDC6CFB40}"/>
              </a:ext>
            </a:extLst>
          </p:cNvPr>
          <p:cNvSpPr/>
          <p:nvPr/>
        </p:nvSpPr>
        <p:spPr>
          <a:xfrm>
            <a:off x="2611396" y="2206787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43A282-84CD-4D4A-BD2A-3216D2692097}"/>
              </a:ext>
            </a:extLst>
          </p:cNvPr>
          <p:cNvCxnSpPr>
            <a:cxnSpLocks/>
            <a:stCxn id="25" idx="4"/>
            <a:endCxn id="7" idx="0"/>
          </p:cNvCxnSpPr>
          <p:nvPr/>
        </p:nvCxnSpPr>
        <p:spPr>
          <a:xfrm rot="16200000" flipH="1">
            <a:off x="3192848" y="2416591"/>
            <a:ext cx="567147" cy="92248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895271B-C058-45A1-8F94-164C6B466168}"/>
              </a:ext>
            </a:extLst>
          </p:cNvPr>
          <p:cNvSpPr/>
          <p:nvPr/>
        </p:nvSpPr>
        <p:spPr>
          <a:xfrm>
            <a:off x="275121" y="4509675"/>
            <a:ext cx="573292" cy="2697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07D2128-F031-4B5C-8278-415C5C1207F0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848413" y="3710206"/>
            <a:ext cx="1677971" cy="93432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F43D879-3910-4BFA-B5D3-FC95AA18E42C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848413" y="4604827"/>
            <a:ext cx="1677971" cy="3970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723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3CBBC6DE-2304-4DA6-999E-D9537C1E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0" y="1423165"/>
            <a:ext cx="7616724" cy="1316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8EFD4F-4ED5-45C3-8152-60CCDC6CFB40}"/>
              </a:ext>
            </a:extLst>
          </p:cNvPr>
          <p:cNvSpPr/>
          <p:nvPr/>
        </p:nvSpPr>
        <p:spPr>
          <a:xfrm>
            <a:off x="4110257" y="2237944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43A282-84CD-4D4A-BD2A-3216D2692097}"/>
              </a:ext>
            </a:extLst>
          </p:cNvPr>
          <p:cNvCxnSpPr>
            <a:cxnSpLocks/>
            <a:stCxn id="25" idx="4"/>
            <a:endCxn id="3" idx="0"/>
          </p:cNvCxnSpPr>
          <p:nvPr/>
        </p:nvCxnSpPr>
        <p:spPr>
          <a:xfrm rot="5400000">
            <a:off x="4104702" y="2550016"/>
            <a:ext cx="333935" cy="4847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7A48B1-1964-436B-91F7-724987D0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" y="2959354"/>
            <a:ext cx="7725484" cy="27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15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3CBBC6DE-2304-4DA6-999E-D9537C1E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0" y="1423165"/>
            <a:ext cx="7616724" cy="1316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8EFD4F-4ED5-45C3-8152-60CCDC6CFB40}"/>
              </a:ext>
            </a:extLst>
          </p:cNvPr>
          <p:cNvSpPr/>
          <p:nvPr/>
        </p:nvSpPr>
        <p:spPr>
          <a:xfrm>
            <a:off x="4110257" y="2237944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9943A282-84CD-4D4A-BD2A-3216D2692097}"/>
              </a:ext>
            </a:extLst>
          </p:cNvPr>
          <p:cNvCxnSpPr>
            <a:cxnSpLocks/>
            <a:stCxn id="25" idx="4"/>
            <a:endCxn id="3" idx="0"/>
          </p:cNvCxnSpPr>
          <p:nvPr/>
        </p:nvCxnSpPr>
        <p:spPr>
          <a:xfrm rot="5400000">
            <a:off x="4104702" y="2550016"/>
            <a:ext cx="333935" cy="48474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7A48B1-1964-436B-91F7-724987D0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7" y="2959354"/>
            <a:ext cx="7725484" cy="2733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82C854-F3EF-48BD-BCBE-01A528E9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537" y="3140362"/>
            <a:ext cx="5588174" cy="3443659"/>
          </a:xfrm>
          <a:prstGeom prst="rect">
            <a:avLst/>
          </a:prstGeom>
          <a:ln w="38100" cap="sq">
            <a:solidFill>
              <a:schemeClr val="tx1">
                <a:lumMod val="9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6A0FB38B-71F1-49F2-9FC4-31D3334BE677}"/>
              </a:ext>
            </a:extLst>
          </p:cNvPr>
          <p:cNvSpPr/>
          <p:nvPr/>
        </p:nvSpPr>
        <p:spPr>
          <a:xfrm>
            <a:off x="275120" y="5093946"/>
            <a:ext cx="629854" cy="3408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64D0973-415F-41CB-BD26-9A5791D8EA69}"/>
              </a:ext>
            </a:extLst>
          </p:cNvPr>
          <p:cNvCxnSpPr>
            <a:cxnSpLocks/>
            <a:stCxn id="43" idx="6"/>
            <a:endCxn id="8" idx="1"/>
          </p:cNvCxnSpPr>
          <p:nvPr/>
        </p:nvCxnSpPr>
        <p:spPr>
          <a:xfrm flipV="1">
            <a:off x="904974" y="4862192"/>
            <a:ext cx="2619563" cy="4021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564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410" y="904265"/>
            <a:ext cx="7126288" cy="4195763"/>
          </a:xfrm>
        </p:spPr>
        <p:txBody>
          <a:bodyPr/>
          <a:lstStyle/>
          <a:p>
            <a:r>
              <a:rPr lang="en-US" dirty="0"/>
              <a:t>https://github.com/amichai-bd/riscv-multi-core-lotr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B7014E87-B426-40D9-8B16-11E92362D01F}"/>
              </a:ext>
            </a:extLst>
          </p:cNvPr>
          <p:cNvSpPr txBox="1">
            <a:spLocks/>
          </p:cNvSpPr>
          <p:nvPr/>
        </p:nvSpPr>
        <p:spPr>
          <a:xfrm>
            <a:off x="401014" y="2343930"/>
            <a:ext cx="7126288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TODO</a:t>
            </a:r>
            <a:endParaRPr lang="en-IL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E3AF40-8F11-4777-83CE-41EF9256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2" y="1433884"/>
            <a:ext cx="7740569" cy="12419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21AA03D-4177-418A-A36C-7CE6D280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34" y="3139863"/>
            <a:ext cx="7298848" cy="3454362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EB220603-B789-4172-AAB8-E2548C5C7E91}"/>
              </a:ext>
            </a:extLst>
          </p:cNvPr>
          <p:cNvSpPr/>
          <p:nvPr/>
        </p:nvSpPr>
        <p:spPr>
          <a:xfrm>
            <a:off x="4854975" y="2239000"/>
            <a:ext cx="807563" cy="387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00E6305-08DB-45FF-9348-A37DA5DC2741}"/>
              </a:ext>
            </a:extLst>
          </p:cNvPr>
          <p:cNvCxnSpPr>
            <a:cxnSpLocks/>
            <a:stCxn id="51" idx="4"/>
            <a:endCxn id="50" idx="0"/>
          </p:cNvCxnSpPr>
          <p:nvPr/>
        </p:nvCxnSpPr>
        <p:spPr>
          <a:xfrm rot="5400000">
            <a:off x="4354764" y="2235870"/>
            <a:ext cx="513388" cy="1294599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4DAA858-81C0-4E31-9C1F-89FF40832D30}"/>
              </a:ext>
            </a:extLst>
          </p:cNvPr>
          <p:cNvSpPr/>
          <p:nvPr/>
        </p:nvSpPr>
        <p:spPr>
          <a:xfrm>
            <a:off x="5667845" y="4244041"/>
            <a:ext cx="650448" cy="2828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C8716F3-E6F7-483E-8740-3BE48BBB92F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999241" y="3365363"/>
            <a:ext cx="4993828" cy="8786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170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Design - RTL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ED8AA82-2B07-458D-86E5-3049FE508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3" y="2060575"/>
            <a:ext cx="4395787" cy="4195763"/>
          </a:xfrm>
        </p:spPr>
        <p:txBody>
          <a:bodyPr/>
          <a:lstStyle/>
          <a:p>
            <a:r>
              <a:rPr lang="en-US" dirty="0"/>
              <a:t>Coding Style</a:t>
            </a:r>
          </a:p>
          <a:p>
            <a:r>
              <a:rPr lang="en-US" dirty="0"/>
              <a:t>Process Agnostic</a:t>
            </a:r>
          </a:p>
          <a:p>
            <a:r>
              <a:rPr lang="en-US" dirty="0"/>
              <a:t>Design Hierarchy - topology</a:t>
            </a:r>
          </a:p>
          <a:p>
            <a:r>
              <a:rPr lang="en-US" dirty="0"/>
              <a:t>vlog compile - &lt;IP&gt;.f file per IP</a:t>
            </a:r>
          </a:p>
          <a:p>
            <a:r>
              <a:rPr lang="en-US" dirty="0"/>
              <a:t>Repository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55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Validation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9695722-C283-4F54-B212-F1BB43B0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3" y="2060575"/>
            <a:ext cx="7221537" cy="4195763"/>
          </a:xfrm>
        </p:spPr>
        <p:txBody>
          <a:bodyPr/>
          <a:lstStyle/>
          <a:p>
            <a:r>
              <a:rPr lang="en-US" dirty="0"/>
              <a:t>Tracker logs </a:t>
            </a:r>
          </a:p>
          <a:p>
            <a:pPr lvl="1"/>
            <a:r>
              <a:rPr lang="en-US" dirty="0"/>
              <a:t>Register Access</a:t>
            </a:r>
          </a:p>
          <a:p>
            <a:pPr lvl="1"/>
            <a:r>
              <a:rPr lang="en-US" dirty="0"/>
              <a:t>Memory Access </a:t>
            </a:r>
          </a:p>
          <a:p>
            <a:pPr lvl="1"/>
            <a:r>
              <a:rPr lang="en-US" dirty="0"/>
              <a:t>ALU input -&gt; output</a:t>
            </a:r>
          </a:p>
          <a:p>
            <a:r>
              <a:rPr lang="en-US" dirty="0"/>
              <a:t>Parsing results</a:t>
            </a:r>
          </a:p>
          <a:p>
            <a:pPr lvl="1"/>
            <a:r>
              <a:rPr lang="en-US" dirty="0"/>
              <a:t>Memory Array</a:t>
            </a:r>
          </a:p>
          <a:p>
            <a:pPr lvl="1"/>
            <a:r>
              <a:rPr lang="en-US" dirty="0"/>
              <a:t>Tracker Logs</a:t>
            </a:r>
          </a:p>
          <a:p>
            <a:r>
              <a:rPr lang="en-US" dirty="0"/>
              <a:t>Assertions and errors indications.</a:t>
            </a:r>
          </a:p>
          <a:p>
            <a:r>
              <a:rPr lang="en-US" dirty="0"/>
              <a:t>All validation </a:t>
            </a:r>
            <a:r>
              <a:rPr lang="en-US" dirty="0" err="1"/>
              <a:t>TestBanch</a:t>
            </a:r>
            <a:r>
              <a:rPr lang="en-US" dirty="0"/>
              <a:t> – the “lotr_tb.sv” stimuli, </a:t>
            </a:r>
            <a:br>
              <a:rPr lang="en-US" dirty="0"/>
            </a:br>
            <a:r>
              <a:rPr lang="en-US" dirty="0"/>
              <a:t>is done using “C” programs compiled into machine code.</a:t>
            </a:r>
          </a:p>
          <a:p>
            <a:endParaRPr lang="en-US" dirty="0"/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32207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Proof Of Concept - FPGA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2E5A8E8-4C3F-4D8E-9A31-6C3065303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3" y="2060575"/>
            <a:ext cx="4395787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4539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19" name="Picture 2" descr="LOTR Tribute | One Ring to rule them all - YouTube">
            <a:extLst>
              <a:ext uri="{FF2B5EF4-FFF2-40B4-BE49-F238E27FC236}">
                <a16:creationId xmlns:a16="http://schemas.microsoft.com/office/drawing/2014/main" id="{ADFD971C-CE29-4CEF-8D39-05B89E6E2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6357331" y="600024"/>
            <a:ext cx="3403118" cy="18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539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816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F2CC-E73A-4863-A99C-579BFC9F0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Question?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66EB8-48DD-45ED-A18A-4E8D9ADD3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8590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F2C43-B52E-4D7E-82DB-6C2F8F225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"/>
          <a:stretch/>
        </p:blipFill>
        <p:spPr>
          <a:xfrm>
            <a:off x="339367" y="3500123"/>
            <a:ext cx="7607430" cy="3246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AF7FF9-E09C-4947-B046-A44488AF5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67" y="108829"/>
            <a:ext cx="7607429" cy="32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39C785F-AA1B-4871-9973-FA8F1EAF8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0045" y="4492678"/>
            <a:ext cx="1475954" cy="1064383"/>
          </a:xfrm>
          <a:prstGeom prst="bentConnector3">
            <a:avLst>
              <a:gd name="adj1" fmla="val 1003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C938E2E-7484-4CC1-A620-7CCF860481B3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43B0762-AA8C-44B7-913E-097B0BB057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4038599"/>
            <a:ext cx="1504952" cy="454079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LOTR Tribute | One Ring to rule them all - YouTube">
            <a:extLst>
              <a:ext uri="{FF2B5EF4-FFF2-40B4-BE49-F238E27FC236}">
                <a16:creationId xmlns:a16="http://schemas.microsoft.com/office/drawing/2014/main" id="{267A430F-C9C0-4AB7-A618-C40C71A94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6357331" y="600024"/>
            <a:ext cx="3403118" cy="18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08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888452-528C-486D-9E9F-AE7AEEA61F32}"/>
              </a:ext>
            </a:extLst>
          </p:cNvPr>
          <p:cNvSpPr/>
          <p:nvPr/>
        </p:nvSpPr>
        <p:spPr>
          <a:xfrm>
            <a:off x="4119514" y="5242260"/>
            <a:ext cx="1311336" cy="856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ABB3105-6E52-4852-AEAB-6AD02C88F6D5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Execute Program – Local D_MEM</a:t>
            </a:r>
          </a:p>
        </p:txBody>
      </p:sp>
      <p:pic>
        <p:nvPicPr>
          <p:cNvPr id="21" name="Picture 2" descr="LOTR Tribute | One Ring to rule them all - YouTube">
            <a:extLst>
              <a:ext uri="{FF2B5EF4-FFF2-40B4-BE49-F238E27FC236}">
                <a16:creationId xmlns:a16="http://schemas.microsoft.com/office/drawing/2014/main" id="{85E7D3D3-FC28-441B-8646-08B712FFB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6357331" y="600024"/>
            <a:ext cx="3403118" cy="18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73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917933-96C1-4486-8AEC-E82A1D916F99}"/>
              </a:ext>
            </a:extLst>
          </p:cNvPr>
          <p:cNvCxnSpPr>
            <a:cxnSpLocks/>
            <a:stCxn id="64" idx="1"/>
          </p:cNvCxnSpPr>
          <p:nvPr/>
        </p:nvCxnSpPr>
        <p:spPr>
          <a:xfrm rot="16200000" flipV="1">
            <a:off x="3805774" y="5071527"/>
            <a:ext cx="1003868" cy="300090"/>
          </a:xfrm>
          <a:prstGeom prst="bentConnector3">
            <a:avLst>
              <a:gd name="adj1" fmla="val 1006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FA78CFD-80BE-44C0-9B5F-87390B1E70F1}"/>
              </a:ext>
            </a:extLst>
          </p:cNvPr>
          <p:cNvCxnSpPr>
            <a:cxnSpLocks/>
            <a:endCxn id="72" idx="7"/>
          </p:cNvCxnSpPr>
          <p:nvPr/>
        </p:nvCxnSpPr>
        <p:spPr>
          <a:xfrm rot="10800000" flipV="1">
            <a:off x="2758017" y="4719638"/>
            <a:ext cx="1362290" cy="7798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4D93C1C-CD29-4936-BB8F-AE5F5FE59431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Execute Program – Local D_MEM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 Non-Local D_MEM</a:t>
            </a:r>
          </a:p>
          <a:p>
            <a:pPr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3C5451E-1347-41AA-B2E7-B1888C50BEEE}"/>
              </a:ext>
            </a:extLst>
          </p:cNvPr>
          <p:cNvCxnSpPr>
            <a:cxnSpLocks/>
          </p:cNvCxnSpPr>
          <p:nvPr/>
        </p:nvCxnSpPr>
        <p:spPr>
          <a:xfrm flipV="1">
            <a:off x="1800523" y="3458493"/>
            <a:ext cx="4193880" cy="1261147"/>
          </a:xfrm>
          <a:prstGeom prst="bentConnector3">
            <a:avLst>
              <a:gd name="adj1" fmla="val -343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9A8F0D5-692E-40FE-A89D-7B992A21A5E5}"/>
              </a:ext>
            </a:extLst>
          </p:cNvPr>
          <p:cNvCxnSpPr>
            <a:cxnSpLocks/>
            <a:stCxn id="72" idx="1"/>
          </p:cNvCxnSpPr>
          <p:nvPr/>
        </p:nvCxnSpPr>
        <p:spPr>
          <a:xfrm rot="16200000" flipV="1">
            <a:off x="1716078" y="4792767"/>
            <a:ext cx="779824" cy="633569"/>
          </a:xfrm>
          <a:prstGeom prst="bentConnector3">
            <a:avLst>
              <a:gd name="adj1" fmla="val 996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D8C41C-4980-4B92-BCF6-F7C72E2F5BC5}"/>
              </a:ext>
            </a:extLst>
          </p:cNvPr>
          <p:cNvCxnSpPr>
            <a:cxnSpLocks/>
            <a:endCxn id="64" idx="7"/>
          </p:cNvCxnSpPr>
          <p:nvPr/>
        </p:nvCxnSpPr>
        <p:spPr>
          <a:xfrm rot="5400000">
            <a:off x="4463234" y="4192334"/>
            <a:ext cx="2231140" cy="8312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1DCAF5E-0A44-4462-834C-E76C57F36EBB}"/>
              </a:ext>
            </a:extLst>
          </p:cNvPr>
          <p:cNvSpPr/>
          <p:nvPr/>
        </p:nvSpPr>
        <p:spPr>
          <a:xfrm>
            <a:off x="4311650" y="5674423"/>
            <a:ext cx="997654" cy="33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845D55-D30C-461E-B9DF-F5BF0F0D23A2}"/>
              </a:ext>
            </a:extLst>
          </p:cNvPr>
          <p:cNvSpPr/>
          <p:nvPr/>
        </p:nvSpPr>
        <p:spPr>
          <a:xfrm>
            <a:off x="2353343" y="5465114"/>
            <a:ext cx="474105" cy="234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5" name="Picture 2" descr="LOTR Tribute | One Ring to rule them all - YouTube">
            <a:extLst>
              <a:ext uri="{FF2B5EF4-FFF2-40B4-BE49-F238E27FC236}">
                <a16:creationId xmlns:a16="http://schemas.microsoft.com/office/drawing/2014/main" id="{EC78E0A0-06FC-491F-9B42-22BCBC96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6357331" y="600024"/>
            <a:ext cx="3403118" cy="18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6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917933-96C1-4486-8AEC-E82A1D916F99}"/>
              </a:ext>
            </a:extLst>
          </p:cNvPr>
          <p:cNvCxnSpPr>
            <a:cxnSpLocks/>
            <a:stCxn id="64" idx="1"/>
          </p:cNvCxnSpPr>
          <p:nvPr/>
        </p:nvCxnSpPr>
        <p:spPr>
          <a:xfrm rot="16200000" flipV="1">
            <a:off x="3805774" y="5071527"/>
            <a:ext cx="1003868" cy="300090"/>
          </a:xfrm>
          <a:prstGeom prst="bentConnector3">
            <a:avLst>
              <a:gd name="adj1" fmla="val 1006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4D93C1C-CD29-4936-BB8F-AE5F5FE59431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 options for Memory Mapped Agent:</a:t>
            </a:r>
          </a:p>
          <a:p>
            <a:pPr marL="0" indent="0">
              <a:buNone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an “Accelerator–Agent” instead of CORE for specific HW Accelerate calculation.</a:t>
            </a:r>
          </a:p>
          <a:p>
            <a:pPr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D8C41C-4980-4B92-BCF6-F7C72E2F5BC5}"/>
              </a:ext>
            </a:extLst>
          </p:cNvPr>
          <p:cNvCxnSpPr>
            <a:cxnSpLocks/>
            <a:endCxn id="64" idx="7"/>
          </p:cNvCxnSpPr>
          <p:nvPr/>
        </p:nvCxnSpPr>
        <p:spPr>
          <a:xfrm rot="5400000">
            <a:off x="4463234" y="4192334"/>
            <a:ext cx="2231140" cy="8312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1DCAF5E-0A44-4462-834C-E76C57F36EBB}"/>
              </a:ext>
            </a:extLst>
          </p:cNvPr>
          <p:cNvSpPr/>
          <p:nvPr/>
        </p:nvSpPr>
        <p:spPr>
          <a:xfrm>
            <a:off x="4311650" y="5674423"/>
            <a:ext cx="997654" cy="33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845D55-D30C-461E-B9DF-F5BF0F0D23A2}"/>
              </a:ext>
            </a:extLst>
          </p:cNvPr>
          <p:cNvSpPr/>
          <p:nvPr/>
        </p:nvSpPr>
        <p:spPr>
          <a:xfrm>
            <a:off x="2353343" y="5465114"/>
            <a:ext cx="474105" cy="234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922C38-DFB4-4330-B49A-72489437EB64}"/>
              </a:ext>
            </a:extLst>
          </p:cNvPr>
          <p:cNvSpPr/>
          <p:nvPr/>
        </p:nvSpPr>
        <p:spPr>
          <a:xfrm>
            <a:off x="1708709" y="5285762"/>
            <a:ext cx="1222326" cy="90040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Accelerator</a:t>
            </a:r>
            <a:endParaRPr lang="en-IL" sz="12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B064032-EAC9-4699-9F8B-7E43A9689D20}"/>
              </a:ext>
            </a:extLst>
          </p:cNvPr>
          <p:cNvCxnSpPr>
            <a:cxnSpLocks/>
          </p:cNvCxnSpPr>
          <p:nvPr/>
        </p:nvCxnSpPr>
        <p:spPr>
          <a:xfrm flipV="1">
            <a:off x="1800523" y="3458493"/>
            <a:ext cx="4193880" cy="1261147"/>
          </a:xfrm>
          <a:prstGeom prst="bentConnector3">
            <a:avLst>
              <a:gd name="adj1" fmla="val -343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3E2CFB7-51FC-48D3-9BC2-DF541D60D5D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16078" y="4792767"/>
            <a:ext cx="779824" cy="633569"/>
          </a:xfrm>
          <a:prstGeom prst="bentConnector3">
            <a:avLst>
              <a:gd name="adj1" fmla="val 996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FA78CFD-80BE-44C0-9B5F-87390B1E70F1}"/>
              </a:ext>
            </a:extLst>
          </p:cNvPr>
          <p:cNvCxnSpPr>
            <a:cxnSpLocks/>
            <a:endCxn id="72" idx="7"/>
          </p:cNvCxnSpPr>
          <p:nvPr/>
        </p:nvCxnSpPr>
        <p:spPr>
          <a:xfrm rot="10800000" flipV="1">
            <a:off x="2758017" y="4719638"/>
            <a:ext cx="1362290" cy="7798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LOTR Tribute | One Ring to rule them all - YouTube">
            <a:extLst>
              <a:ext uri="{FF2B5EF4-FFF2-40B4-BE49-F238E27FC236}">
                <a16:creationId xmlns:a16="http://schemas.microsoft.com/office/drawing/2014/main" id="{E21E9B8F-7C69-4B34-89FB-F7CFCA428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6357331" y="600024"/>
            <a:ext cx="3403118" cy="18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202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1467</TotalTime>
  <Words>1961</Words>
  <Application>Microsoft Office PowerPoint</Application>
  <PresentationFormat>Widescreen</PresentationFormat>
  <Paragraphs>996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Century Gothic</vt:lpstr>
      <vt:lpstr>Wingdings</vt:lpstr>
      <vt:lpstr>Wingdings 3</vt:lpstr>
      <vt:lpstr>Ion</vt:lpstr>
      <vt:lpstr>LOTR Lord-Of-The-Ring</vt:lpstr>
      <vt:lpstr>Introduction</vt:lpstr>
      <vt:lpstr>RISCV</vt:lpstr>
      <vt:lpstr>The Architectural idea</vt:lpstr>
      <vt:lpstr>Lord-Of-The-Ring</vt:lpstr>
      <vt:lpstr>Lord-Of-The-Ring</vt:lpstr>
      <vt:lpstr>Lord-Of-The-Ring</vt:lpstr>
      <vt:lpstr>Lord-Of-The-Ring</vt:lpstr>
      <vt:lpstr>Lord-Of-The-Ring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General-Purpose-Compute-Unit With 4 HW Threads</vt:lpstr>
      <vt:lpstr>General-Purpose-Compute-Unit With 4 HW Threads</vt:lpstr>
      <vt:lpstr>General-Purpose-Compute-Unit With 4 HW Threads</vt:lpstr>
      <vt:lpstr>General-Purpose-Compute-Unit With 4 HW Threads</vt:lpstr>
      <vt:lpstr>General-Purpose-Compute-Unit With 4 HW Threads</vt:lpstr>
      <vt:lpstr>Use-Case</vt:lpstr>
      <vt:lpstr>Example:  Accelerated Distributed Calculation </vt:lpstr>
      <vt:lpstr>Workflow &amp; Execution</vt:lpstr>
      <vt:lpstr>RISCV Tool-Chain</vt:lpstr>
      <vt:lpstr>RISCV Tool-Chain</vt:lpstr>
      <vt:lpstr>RISCV Tool-Chain</vt:lpstr>
      <vt:lpstr>RISCV Tool-Chain</vt:lpstr>
      <vt:lpstr>RISCV Tool-Chain</vt:lpstr>
      <vt:lpstr>RISCV Tool-Chain</vt:lpstr>
      <vt:lpstr>RISCV Tool-Chain</vt:lpstr>
      <vt:lpstr>RISCV Tool-Chain</vt:lpstr>
      <vt:lpstr>Verilog Simulation</vt:lpstr>
      <vt:lpstr>Verilog Simulation</vt:lpstr>
      <vt:lpstr>Verilog Simulation</vt:lpstr>
      <vt:lpstr>Verilog Simulation</vt:lpstr>
      <vt:lpstr>Verilog Simulation</vt:lpstr>
      <vt:lpstr>Verilog Simulation</vt:lpstr>
      <vt:lpstr>Verilog Simulation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Design - RTL</vt:lpstr>
      <vt:lpstr>Validation</vt:lpstr>
      <vt:lpstr>Proof Of Concept - FPGA</vt:lpstr>
      <vt:lpstr>PowerPoint Presentation</vt:lpstr>
      <vt:lpstr>Question?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LOTR Lord-Of-The-Ring</dc:title>
  <dc:creator>Ben David, Amichai</dc:creator>
  <cp:lastModifiedBy>Ben David, Amichai</cp:lastModifiedBy>
  <cp:revision>98</cp:revision>
  <dcterms:created xsi:type="dcterms:W3CDTF">2021-05-18T11:53:11Z</dcterms:created>
  <dcterms:modified xsi:type="dcterms:W3CDTF">2021-05-20T13:12:33Z</dcterms:modified>
</cp:coreProperties>
</file>